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1" r:id="rId4"/>
    <p:sldId id="282" r:id="rId5"/>
    <p:sldId id="283" r:id="rId6"/>
    <p:sldId id="284" r:id="rId7"/>
    <p:sldId id="258" r:id="rId8"/>
    <p:sldId id="285" r:id="rId9"/>
    <p:sldId id="287" r:id="rId10"/>
    <p:sldId id="286" r:id="rId11"/>
    <p:sldId id="259" r:id="rId12"/>
    <p:sldId id="288" r:id="rId13"/>
    <p:sldId id="289" r:id="rId14"/>
    <p:sldId id="290" r:id="rId15"/>
    <p:sldId id="292" r:id="rId16"/>
    <p:sldId id="291" r:id="rId17"/>
    <p:sldId id="293" r:id="rId18"/>
    <p:sldId id="294" r:id="rId19"/>
    <p:sldId id="260" r:id="rId20"/>
    <p:sldId id="295" r:id="rId21"/>
    <p:sldId id="297" r:id="rId22"/>
    <p:sldId id="296" r:id="rId23"/>
    <p:sldId id="298" r:id="rId24"/>
    <p:sldId id="261" r:id="rId25"/>
    <p:sldId id="299" r:id="rId26"/>
    <p:sldId id="300" r:id="rId27"/>
    <p:sldId id="301" r:id="rId28"/>
    <p:sldId id="302" r:id="rId29"/>
    <p:sldId id="303" r:id="rId30"/>
    <p:sldId id="262" r:id="rId31"/>
    <p:sldId id="263" r:id="rId32"/>
    <p:sldId id="306" r:id="rId33"/>
    <p:sldId id="264" r:id="rId34"/>
    <p:sldId id="305" r:id="rId35"/>
    <p:sldId id="304" r:id="rId36"/>
    <p:sldId id="307" r:id="rId37"/>
    <p:sldId id="265" r:id="rId38"/>
    <p:sldId id="266" r:id="rId39"/>
    <p:sldId id="267" r:id="rId40"/>
    <p:sldId id="268" r:id="rId41"/>
    <p:sldId id="269" r:id="rId42"/>
    <p:sldId id="270" r:id="rId43"/>
    <p:sldId id="271" r:id="rId44"/>
    <p:sldId id="273"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D7B3A3-F2D0-432F-8745-E27F684EFF6F}" type="datetimeFigureOut">
              <a:rPr lang="en-US" smtClean="0"/>
              <a:t>05/04/2020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24A03-1898-4D5D-95F5-803A264026BE}" type="slidenum">
              <a:rPr lang="en-US" smtClean="0"/>
              <a:t>‹#›</a:t>
            </a:fld>
            <a:endParaRPr lang="en-US"/>
          </a:p>
        </p:txBody>
      </p:sp>
    </p:spTree>
    <p:extLst>
      <p:ext uri="{BB962C8B-B14F-4D97-AF65-F5344CB8AC3E}">
        <p14:creationId xmlns:p14="http://schemas.microsoft.com/office/powerpoint/2010/main" val="3602037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B3A3-F2D0-432F-8745-E27F684EFF6F}" type="datetimeFigureOut">
              <a:rPr lang="en-US" smtClean="0"/>
              <a:t>05/04/2020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24A03-1898-4D5D-95F5-803A264026BE}" type="slidenum">
              <a:rPr lang="en-US" smtClean="0"/>
              <a:t>‹#›</a:t>
            </a:fld>
            <a:endParaRPr lang="en-US"/>
          </a:p>
        </p:txBody>
      </p:sp>
    </p:spTree>
    <p:extLst>
      <p:ext uri="{BB962C8B-B14F-4D97-AF65-F5344CB8AC3E}">
        <p14:creationId xmlns:p14="http://schemas.microsoft.com/office/powerpoint/2010/main" val="3940834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B3A3-F2D0-432F-8745-E27F684EFF6F}" type="datetimeFigureOut">
              <a:rPr lang="en-US" smtClean="0"/>
              <a:t>05/04/2020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24A03-1898-4D5D-95F5-803A264026BE}" type="slidenum">
              <a:rPr lang="en-US" smtClean="0"/>
              <a:t>‹#›</a:t>
            </a:fld>
            <a:endParaRPr lang="en-US"/>
          </a:p>
        </p:txBody>
      </p:sp>
    </p:spTree>
    <p:extLst>
      <p:ext uri="{BB962C8B-B14F-4D97-AF65-F5344CB8AC3E}">
        <p14:creationId xmlns:p14="http://schemas.microsoft.com/office/powerpoint/2010/main" val="3204943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7B3A3-F2D0-432F-8745-E27F684EFF6F}" type="datetimeFigureOut">
              <a:rPr lang="en-US" smtClean="0"/>
              <a:t>05/04/2020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24A03-1898-4D5D-95F5-803A264026BE}" type="slidenum">
              <a:rPr lang="en-US" smtClean="0"/>
              <a:t>‹#›</a:t>
            </a:fld>
            <a:endParaRPr lang="en-US"/>
          </a:p>
        </p:txBody>
      </p:sp>
    </p:spTree>
    <p:extLst>
      <p:ext uri="{BB962C8B-B14F-4D97-AF65-F5344CB8AC3E}">
        <p14:creationId xmlns:p14="http://schemas.microsoft.com/office/powerpoint/2010/main" val="1064585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D7B3A3-F2D0-432F-8745-E27F684EFF6F}" type="datetimeFigureOut">
              <a:rPr lang="en-US" smtClean="0"/>
              <a:t>05/04/2020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624A03-1898-4D5D-95F5-803A264026BE}" type="slidenum">
              <a:rPr lang="en-US" smtClean="0"/>
              <a:t>‹#›</a:t>
            </a:fld>
            <a:endParaRPr lang="en-US"/>
          </a:p>
        </p:txBody>
      </p:sp>
    </p:spTree>
    <p:extLst>
      <p:ext uri="{BB962C8B-B14F-4D97-AF65-F5344CB8AC3E}">
        <p14:creationId xmlns:p14="http://schemas.microsoft.com/office/powerpoint/2010/main" val="407106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D7B3A3-F2D0-432F-8745-E27F684EFF6F}" type="datetimeFigureOut">
              <a:rPr lang="en-US" smtClean="0"/>
              <a:t>05/04/2020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24A03-1898-4D5D-95F5-803A264026BE}" type="slidenum">
              <a:rPr lang="en-US" smtClean="0"/>
              <a:t>‹#›</a:t>
            </a:fld>
            <a:endParaRPr lang="en-US"/>
          </a:p>
        </p:txBody>
      </p:sp>
    </p:spTree>
    <p:extLst>
      <p:ext uri="{BB962C8B-B14F-4D97-AF65-F5344CB8AC3E}">
        <p14:creationId xmlns:p14="http://schemas.microsoft.com/office/powerpoint/2010/main" val="2838009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D7B3A3-F2D0-432F-8745-E27F684EFF6F}" type="datetimeFigureOut">
              <a:rPr lang="en-US" smtClean="0"/>
              <a:t>05/04/2020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624A03-1898-4D5D-95F5-803A264026BE}" type="slidenum">
              <a:rPr lang="en-US" smtClean="0"/>
              <a:t>‹#›</a:t>
            </a:fld>
            <a:endParaRPr lang="en-US"/>
          </a:p>
        </p:txBody>
      </p:sp>
    </p:spTree>
    <p:extLst>
      <p:ext uri="{BB962C8B-B14F-4D97-AF65-F5344CB8AC3E}">
        <p14:creationId xmlns:p14="http://schemas.microsoft.com/office/powerpoint/2010/main" val="629184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D7B3A3-F2D0-432F-8745-E27F684EFF6F}" type="datetimeFigureOut">
              <a:rPr lang="en-US" smtClean="0"/>
              <a:t>05/04/2020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624A03-1898-4D5D-95F5-803A264026BE}" type="slidenum">
              <a:rPr lang="en-US" smtClean="0"/>
              <a:t>‹#›</a:t>
            </a:fld>
            <a:endParaRPr lang="en-US"/>
          </a:p>
        </p:txBody>
      </p:sp>
    </p:spTree>
    <p:extLst>
      <p:ext uri="{BB962C8B-B14F-4D97-AF65-F5344CB8AC3E}">
        <p14:creationId xmlns:p14="http://schemas.microsoft.com/office/powerpoint/2010/main" val="2630347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7B3A3-F2D0-432F-8745-E27F684EFF6F}" type="datetimeFigureOut">
              <a:rPr lang="en-US" smtClean="0"/>
              <a:t>05/04/2020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624A03-1898-4D5D-95F5-803A264026BE}" type="slidenum">
              <a:rPr lang="en-US" smtClean="0"/>
              <a:t>‹#›</a:t>
            </a:fld>
            <a:endParaRPr lang="en-US"/>
          </a:p>
        </p:txBody>
      </p:sp>
    </p:spTree>
    <p:extLst>
      <p:ext uri="{BB962C8B-B14F-4D97-AF65-F5344CB8AC3E}">
        <p14:creationId xmlns:p14="http://schemas.microsoft.com/office/powerpoint/2010/main" val="416498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7B3A3-F2D0-432F-8745-E27F684EFF6F}" type="datetimeFigureOut">
              <a:rPr lang="en-US" smtClean="0"/>
              <a:t>05/04/2020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24A03-1898-4D5D-95F5-803A264026BE}" type="slidenum">
              <a:rPr lang="en-US" smtClean="0"/>
              <a:t>‹#›</a:t>
            </a:fld>
            <a:endParaRPr lang="en-US"/>
          </a:p>
        </p:txBody>
      </p:sp>
    </p:spTree>
    <p:extLst>
      <p:ext uri="{BB962C8B-B14F-4D97-AF65-F5344CB8AC3E}">
        <p14:creationId xmlns:p14="http://schemas.microsoft.com/office/powerpoint/2010/main" val="3204358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7B3A3-F2D0-432F-8745-E27F684EFF6F}" type="datetimeFigureOut">
              <a:rPr lang="en-US" smtClean="0"/>
              <a:t>05/04/2020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624A03-1898-4D5D-95F5-803A264026BE}" type="slidenum">
              <a:rPr lang="en-US" smtClean="0"/>
              <a:t>‹#›</a:t>
            </a:fld>
            <a:endParaRPr lang="en-US"/>
          </a:p>
        </p:txBody>
      </p:sp>
    </p:spTree>
    <p:extLst>
      <p:ext uri="{BB962C8B-B14F-4D97-AF65-F5344CB8AC3E}">
        <p14:creationId xmlns:p14="http://schemas.microsoft.com/office/powerpoint/2010/main" val="1945747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7B3A3-F2D0-432F-8745-E27F684EFF6F}" type="datetimeFigureOut">
              <a:rPr lang="en-US" smtClean="0"/>
              <a:t>05/04/2020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624A03-1898-4D5D-95F5-803A264026BE}" type="slidenum">
              <a:rPr lang="en-US" smtClean="0"/>
              <a:t>‹#›</a:t>
            </a:fld>
            <a:endParaRPr lang="en-US"/>
          </a:p>
        </p:txBody>
      </p:sp>
    </p:spTree>
    <p:extLst>
      <p:ext uri="{BB962C8B-B14F-4D97-AF65-F5344CB8AC3E}">
        <p14:creationId xmlns:p14="http://schemas.microsoft.com/office/powerpoint/2010/main" val="1625955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vi.wikipedia.org/wiki/Th%E1%BB%B1c_v%E1%BA%ADt" TargetMode="Externa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457200"/>
            <a:ext cx="7772400" cy="1470025"/>
          </a:xfrm>
        </p:spPr>
        <p:txBody>
          <a:bodyPr/>
          <a:lstStyle/>
          <a:p>
            <a:r>
              <a:rPr lang="en-US" u="sng" smtClean="0">
                <a:latin typeface="Times New Roman" pitchFamily="18" charset="0"/>
                <a:cs typeface="Times New Roman" pitchFamily="18" charset="0"/>
              </a:rPr>
              <a:t>BÀI 26</a:t>
            </a:r>
            <a:r>
              <a:rPr lang="en-US" smtClean="0">
                <a:latin typeface="Times New Roman" pitchFamily="18" charset="0"/>
                <a:cs typeface="Times New Roman" pitchFamily="18" charset="0"/>
              </a:rPr>
              <a:t>:</a:t>
            </a:r>
            <a:endParaRPr lang="en-US">
              <a:latin typeface="Times New Roman" pitchFamily="18" charset="0"/>
              <a:cs typeface="Times New Roman" pitchFamily="18" charset="0"/>
            </a:endParaRPr>
          </a:p>
        </p:txBody>
      </p:sp>
      <p:sp>
        <p:nvSpPr>
          <p:cNvPr id="3" name="Subtitle 2"/>
          <p:cNvSpPr>
            <a:spLocks noGrp="1"/>
          </p:cNvSpPr>
          <p:nvPr>
            <p:ph type="subTitle" idx="1"/>
          </p:nvPr>
        </p:nvSpPr>
        <p:spPr>
          <a:xfrm>
            <a:off x="762000" y="2590800"/>
            <a:ext cx="7772400" cy="2438400"/>
          </a:xfrm>
        </p:spPr>
        <p:txBody>
          <a:bodyPr>
            <a:normAutofit/>
          </a:bodyPr>
          <a:lstStyle/>
          <a:p>
            <a:r>
              <a:rPr lang="en-US" sz="4400" b="1" smtClean="0">
                <a:solidFill>
                  <a:srgbClr val="C00000"/>
                </a:solidFill>
                <a:latin typeface="Times New Roman" pitchFamily="18" charset="0"/>
                <a:cs typeface="Times New Roman" pitchFamily="18" charset="0"/>
              </a:rPr>
              <a:t>MỘT SỐ VẤN ĐỀ CHUNG VỀ HOA VÀ CÂY CẢNH</a:t>
            </a:r>
            <a:endParaRPr lang="en-US" sz="4400" b="1">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81109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0273" y="609600"/>
            <a:ext cx="8458200" cy="3831818"/>
          </a:xfrm>
          <a:prstGeom prst="rect">
            <a:avLst/>
          </a:prstGeom>
        </p:spPr>
        <p:txBody>
          <a:bodyPr wrap="square">
            <a:spAutoFit/>
          </a:bodyPr>
          <a:lstStyle/>
          <a:p>
            <a:pPr>
              <a:lnSpc>
                <a:spcPct val="150000"/>
              </a:lnSpc>
            </a:pPr>
            <a:r>
              <a:rPr lang="en-US" smtClean="0">
                <a:latin typeface="Times New Roman" pitchFamily="18" charset="0"/>
                <a:cs typeface="Times New Roman" pitchFamily="18" charset="0"/>
              </a:rPr>
              <a:t>- </a:t>
            </a:r>
            <a:r>
              <a:rPr lang="vi-VN" smtClean="0">
                <a:latin typeface="Times New Roman" pitchFamily="18" charset="0"/>
                <a:cs typeface="Times New Roman" pitchFamily="18" charset="0"/>
              </a:rPr>
              <a:t>Cuộc sống phát triển, nhu cầu sử dụng hoa ngày càng tăng và dự tính quy mô thị trường thế giới mỗi năm có thể đạt 15 tỷ USD. Trong khi đó, Việt Nam mới chỉ xuất khẩu hoa được vài chục triệu USD/năm và tiềm năng cũng như dư địa để khai thác thị trường xuất khẩu còn rất lớn. </a:t>
            </a:r>
            <a:endParaRPr lang="en-US" smtClean="0">
              <a:latin typeface="Times New Roman" pitchFamily="18" charset="0"/>
              <a:cs typeface="Times New Roman" pitchFamily="18" charset="0"/>
            </a:endParaRPr>
          </a:p>
          <a:p>
            <a:pPr>
              <a:lnSpc>
                <a:spcPct val="150000"/>
              </a:lnSpc>
            </a:pPr>
            <a:r>
              <a:rPr lang="en-US" smtClean="0">
                <a:latin typeface="Times New Roman" pitchFamily="18" charset="0"/>
                <a:cs typeface="Times New Roman" pitchFamily="18" charset="0"/>
              </a:rPr>
              <a:t>- </a:t>
            </a:r>
            <a:r>
              <a:rPr lang="vi-VN" smtClean="0">
                <a:latin typeface="Times New Roman" pitchFamily="18" charset="0"/>
                <a:cs typeface="Times New Roman" pitchFamily="18" charset="0"/>
              </a:rPr>
              <a:t>Tuy nhiên, bên cạnh nguồn vốn lớn đầu tư sản xuất thì </a:t>
            </a:r>
            <a:r>
              <a:rPr lang="vi-VN" b="1" smtClean="0">
                <a:latin typeface="Times New Roman" pitchFamily="18" charset="0"/>
                <a:cs typeface="Times New Roman" pitchFamily="18" charset="0"/>
              </a:rPr>
              <a:t>sản phẩm xuất khẩu bắt buộc phải có bản quyền giống.</a:t>
            </a:r>
          </a:p>
          <a:p>
            <a:pPr>
              <a:lnSpc>
                <a:spcPct val="150000"/>
              </a:lnSpc>
            </a:pPr>
            <a:r>
              <a:rPr lang="en-US" smtClean="0">
                <a:latin typeface="Times New Roman" pitchFamily="18" charset="0"/>
                <a:cs typeface="Times New Roman" pitchFamily="18" charset="0"/>
              </a:rPr>
              <a:t>- </a:t>
            </a:r>
            <a:r>
              <a:rPr lang="vi-VN" smtClean="0">
                <a:latin typeface="Times New Roman" pitchFamily="18" charset="0"/>
                <a:cs typeface="Times New Roman" pitchFamily="18" charset="0"/>
              </a:rPr>
              <a:t>Qua tìm hiểu, chúng tôi biết được hiện mới chỉ một vài doanh nghiệp trồng hoa lớn, có sự liên kết với nước ngoài mới có thể sản xuất được hoa đảm bảo chất lượng và đáp ứng được các tiêu chuẩn xuất khẩu.</a:t>
            </a:r>
            <a:endParaRPr lang="en-US">
              <a:latin typeface="Times New Roman" pitchFamily="18" charset="0"/>
              <a:cs typeface="Times New Roman" pitchFamily="18" charset="0"/>
            </a:endParaRPr>
          </a:p>
        </p:txBody>
      </p:sp>
      <p:sp>
        <p:nvSpPr>
          <p:cNvPr id="3" name="Rectangle 2"/>
          <p:cNvSpPr/>
          <p:nvPr/>
        </p:nvSpPr>
        <p:spPr>
          <a:xfrm>
            <a:off x="484908" y="4724400"/>
            <a:ext cx="8278091" cy="1289071"/>
          </a:xfrm>
          <a:prstGeom prst="rect">
            <a:avLst/>
          </a:prstGeom>
        </p:spPr>
        <p:txBody>
          <a:bodyPr wrap="square">
            <a:spAutoFit/>
          </a:bodyPr>
          <a:lstStyle/>
          <a:p>
            <a:pPr>
              <a:lnSpc>
                <a:spcPct val="150000"/>
              </a:lnSpc>
            </a:pPr>
            <a:r>
              <a:rPr lang="en-US" smtClean="0">
                <a:latin typeface="Times New Roman" pitchFamily="18" charset="0"/>
                <a:cs typeface="Times New Roman" pitchFamily="18" charset="0"/>
              </a:rPr>
              <a:t>- P</a:t>
            </a:r>
            <a:r>
              <a:rPr lang="vi-VN" smtClean="0">
                <a:latin typeface="Times New Roman" pitchFamily="18" charset="0"/>
                <a:cs typeface="Times New Roman" pitchFamily="18" charset="0"/>
              </a:rPr>
              <a:t>hần lớn các giống hoa đang sản xuất trong nước không có bản quyền là một trong những điểm yếu nhất trong sản xuất hoa Việt Nam. </a:t>
            </a:r>
            <a:r>
              <a:rPr lang="vi-VN" smtClean="0">
                <a:solidFill>
                  <a:srgbClr val="FF0000"/>
                </a:solidFill>
                <a:latin typeface="Times New Roman" pitchFamily="18" charset="0"/>
                <a:cs typeface="Times New Roman" pitchFamily="18" charset="0"/>
              </a:rPr>
              <a:t>Giống hoa không có bản quyền hầu hết là giống cũ được nhân bản trái phép với chất lượng thấp. </a:t>
            </a:r>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730423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600201"/>
            <a:ext cx="8229600" cy="1981200"/>
          </a:xfrm>
        </p:spPr>
        <p:txBody>
          <a:bodyPr>
            <a:normAutofit lnSpcReduction="10000"/>
          </a:bodyPr>
          <a:lstStyle/>
          <a:p>
            <a:pPr marL="0" indent="0">
              <a:buNone/>
            </a:pPr>
            <a:r>
              <a:rPr lang="en-US" smtClean="0">
                <a:latin typeface="Times New Roman" pitchFamily="18" charset="0"/>
                <a:cs typeface="Times New Roman" pitchFamily="18" charset="0"/>
              </a:rPr>
              <a:t>- Nước ta có nhiều giống thực vật quý trong đó có các loài hoa như: trà bạch, trà hồng, phong lan, địa lan, hoa hồng, hoa cúc, … là điều kiện thuận lợi cho việc phát triển ngành trồng hoa.</a:t>
            </a:r>
            <a:endParaRPr lang="en-US">
              <a:latin typeface="Times New Roman" pitchFamily="18" charset="0"/>
              <a:cs typeface="Times New Roman" pitchFamily="18" charset="0"/>
            </a:endParaRPr>
          </a:p>
        </p:txBody>
      </p:sp>
      <p:sp>
        <p:nvSpPr>
          <p:cNvPr id="5" name="Title 1"/>
          <p:cNvSpPr>
            <a:spLocks noGrp="1"/>
          </p:cNvSpPr>
          <p:nvPr>
            <p:ph type="title"/>
          </p:nvPr>
        </p:nvSpPr>
        <p:spPr>
          <a:xfrm>
            <a:off x="457200" y="228600"/>
            <a:ext cx="8229600" cy="1020762"/>
          </a:xfrm>
        </p:spPr>
        <p:txBody>
          <a:bodyPr>
            <a:normAutofit/>
          </a:bodyPr>
          <a:lstStyle/>
          <a:p>
            <a:r>
              <a:rPr lang="en-US" smtClean="0">
                <a:latin typeface="Times New Roman" pitchFamily="18" charset="0"/>
                <a:cs typeface="Times New Roman" pitchFamily="18" charset="0"/>
              </a:rPr>
              <a:t>I. Vai trò và giá trị kinh tế:</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8164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 y="0"/>
            <a:ext cx="43815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66800" y="3505200"/>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Trà bạch (trà mi)</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3854"/>
            <a:ext cx="4267200" cy="363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257800" y="3810000"/>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Trà hồng</a:t>
            </a:r>
          </a:p>
        </p:txBody>
      </p:sp>
    </p:spTree>
    <p:extLst>
      <p:ext uri="{BB962C8B-B14F-4D97-AF65-F5344CB8AC3E}">
        <p14:creationId xmlns:p14="http://schemas.microsoft.com/office/powerpoint/2010/main" val="340246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91"/>
            <a:ext cx="4191000" cy="3729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14400" y="3962400"/>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Hài hằng (Tuyên Quang)</a:t>
            </a: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8507" y="230886"/>
            <a:ext cx="4680857"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435435" y="3823855"/>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Nữ hài Trần Liên (Thái Nguyên)</a:t>
            </a:r>
          </a:p>
        </p:txBody>
      </p:sp>
    </p:spTree>
    <p:extLst>
      <p:ext uri="{BB962C8B-B14F-4D97-AF65-F5344CB8AC3E}">
        <p14:creationId xmlns:p14="http://schemas.microsoft.com/office/powerpoint/2010/main" val="3072993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8057" cy="336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240528" y="3657600"/>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Lan Bướm (Lâm Đồng)</a:t>
            </a: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8008" y="-1"/>
            <a:ext cx="3487392" cy="3494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715000" y="3657600"/>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Hồ Điệp (Lâm Đồng)</a:t>
            </a:r>
          </a:p>
        </p:txBody>
      </p:sp>
    </p:spTree>
    <p:extLst>
      <p:ext uri="{BB962C8B-B14F-4D97-AF65-F5344CB8AC3E}">
        <p14:creationId xmlns:p14="http://schemas.microsoft.com/office/powerpoint/2010/main" val="13910804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0"/>
            <a:ext cx="4752109"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178791" y="3962400"/>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Ngọc điểm (đai châu, nghinh xuân)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58882"/>
            <a:ext cx="422910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695950" y="4572000"/>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Địa lan</a:t>
            </a:r>
            <a:endParaRPr lang="en-US" b="1" smtClean="0">
              <a:latin typeface="Times New Roman" pitchFamily="18" charset="0"/>
              <a:cs typeface="Times New Roman" pitchFamily="18" charset="0"/>
            </a:endParaRPr>
          </a:p>
        </p:txBody>
      </p:sp>
    </p:spTree>
    <p:extLst>
      <p:ext uri="{BB962C8B-B14F-4D97-AF65-F5344CB8AC3E}">
        <p14:creationId xmlns:p14="http://schemas.microsoft.com/office/powerpoint/2010/main" val="2597902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709"/>
            <a:ext cx="4359519"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7709"/>
            <a:ext cx="3659932" cy="665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4400" y="3049141"/>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Cúc lá nhám</a:t>
            </a:r>
            <a:endParaRPr lang="en-US" b="1" smtClean="0">
              <a:latin typeface="Times New Roman" pitchFamily="18" charset="0"/>
              <a:cs typeface="Times New Roman" pitchFamily="18" charset="0"/>
            </a:endParaRPr>
          </a:p>
        </p:txBody>
      </p:sp>
      <p:sp>
        <p:nvSpPr>
          <p:cNvPr id="5" name="Rectangle 4"/>
          <p:cNvSpPr/>
          <p:nvPr/>
        </p:nvSpPr>
        <p:spPr>
          <a:xfrm>
            <a:off x="2365664" y="4876800"/>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Cúc mâm xôi</a:t>
            </a:r>
            <a:endParaRPr lang="en-US" b="1" smtClean="0">
              <a:latin typeface="Times New Roman" pitchFamily="18" charset="0"/>
              <a:cs typeface="Times New Roman" pitchFamily="18" charset="0"/>
            </a:endParaRPr>
          </a:p>
        </p:txBody>
      </p:sp>
    </p:spTree>
    <p:extLst>
      <p:ext uri="{BB962C8B-B14F-4D97-AF65-F5344CB8AC3E}">
        <p14:creationId xmlns:p14="http://schemas.microsoft.com/office/powerpoint/2010/main" val="34532789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55" y="0"/>
            <a:ext cx="4266678"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066800" y="4495800"/>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Cúc đại đóa</a:t>
            </a:r>
            <a:endParaRPr lang="en-US" b="1" smtClean="0">
              <a:latin typeface="Times New Roman" pitchFamily="18" charset="0"/>
              <a:cs typeface="Times New Roman" pitchFamily="18"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645" y="0"/>
            <a:ext cx="4762500" cy="400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415395" y="4343400"/>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Cúc trắng</a:t>
            </a:r>
            <a:endParaRPr lang="en-US" b="1" smtClean="0">
              <a:latin typeface="Times New Roman" pitchFamily="18" charset="0"/>
              <a:cs typeface="Times New Roman" pitchFamily="18" charset="0"/>
            </a:endParaRPr>
          </a:p>
        </p:txBody>
      </p:sp>
    </p:spTree>
    <p:extLst>
      <p:ext uri="{BB962C8B-B14F-4D97-AF65-F5344CB8AC3E}">
        <p14:creationId xmlns:p14="http://schemas.microsoft.com/office/powerpoint/2010/main" val="3949221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04800" y="602675"/>
            <a:ext cx="8229600" cy="19812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mtClean="0">
                <a:latin typeface="Times New Roman" pitchFamily="18" charset="0"/>
                <a:cs typeface="Times New Roman" pitchFamily="18" charset="0"/>
              </a:rPr>
              <a:t>Ngoài ra hoa còn là nguồn nguyên liệu để sản xuất ra tinh dầu.</a:t>
            </a:r>
          </a:p>
          <a:p>
            <a:pPr marL="0" indent="0">
              <a:buFont typeface="Arial" pitchFamily="34" charset="0"/>
              <a:buNone/>
            </a:pPr>
            <a:r>
              <a:rPr lang="en-US" smtClean="0">
                <a:latin typeface="Times New Roman" pitchFamily="18" charset="0"/>
                <a:cs typeface="Times New Roman" pitchFamily="18" charset="0"/>
              </a:rPr>
              <a:t>VD: hoa hồng, hoa lài,….</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929308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smtClean="0">
                <a:latin typeface="Times New Roman" pitchFamily="18" charset="0"/>
                <a:cs typeface="Times New Roman" pitchFamily="18" charset="0"/>
              </a:rPr>
              <a:t>II. Phân loại hoa và cây cảnh:</a:t>
            </a:r>
            <a:endParaRPr lang="en-US">
              <a:latin typeface="Times New Roman" pitchFamily="18" charset="0"/>
              <a:cs typeface="Times New Roman" pitchFamily="18" charset="0"/>
            </a:endParaRPr>
          </a:p>
        </p:txBody>
      </p:sp>
      <p:sp>
        <p:nvSpPr>
          <p:cNvPr id="4" name="Content Placeholder 2"/>
          <p:cNvSpPr>
            <a:spLocks noGrp="1"/>
          </p:cNvSpPr>
          <p:nvPr>
            <p:ph idx="4294967295"/>
          </p:nvPr>
        </p:nvSpPr>
        <p:spPr>
          <a:xfrm>
            <a:off x="0" y="1600200"/>
            <a:ext cx="8229600" cy="1981200"/>
          </a:xfrm>
        </p:spPr>
        <p:txBody>
          <a:bodyPr/>
          <a:lstStyle/>
          <a:p>
            <a:pPr marL="514350" indent="-514350">
              <a:buAutoNum type="arabicPeriod"/>
            </a:pPr>
            <a:r>
              <a:rPr lang="en-US" smtClean="0">
                <a:latin typeface="Times New Roman" pitchFamily="18" charset="0"/>
                <a:cs typeface="Times New Roman" pitchFamily="18" charset="0"/>
              </a:rPr>
              <a:t>Hoa:</a:t>
            </a:r>
          </a:p>
          <a:p>
            <a:pPr marL="0" indent="0">
              <a:buNone/>
            </a:pPr>
            <a:r>
              <a:rPr lang="en-US" smtClean="0">
                <a:latin typeface="Times New Roman" pitchFamily="18" charset="0"/>
                <a:cs typeface="Times New Roman" pitchFamily="18" charset="0"/>
              </a:rPr>
              <a:t>- Căn cứ vào thời gian sống: hoa thời vụ, hoa lưu niên</a:t>
            </a:r>
          </a:p>
        </p:txBody>
      </p:sp>
    </p:spTree>
    <p:extLst>
      <p:ext uri="{BB962C8B-B14F-4D97-AF65-F5344CB8AC3E}">
        <p14:creationId xmlns:p14="http://schemas.microsoft.com/office/powerpoint/2010/main" val="1241987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mtClean="0">
                <a:latin typeface="Times New Roman" pitchFamily="18" charset="0"/>
                <a:cs typeface="Times New Roman" pitchFamily="18" charset="0"/>
              </a:rPr>
              <a:t>I. Vai trò và giá trị kinh tế:</a:t>
            </a:r>
            <a:endParaRPr lang="en-US">
              <a:latin typeface="Times New Roman" pitchFamily="18" charset="0"/>
              <a:cs typeface="Times New Roman" pitchFamily="18" charset="0"/>
            </a:endParaRPr>
          </a:p>
        </p:txBody>
      </p:sp>
      <p:sp>
        <p:nvSpPr>
          <p:cNvPr id="3" name="Content Placeholder 2"/>
          <p:cNvSpPr>
            <a:spLocks noGrp="1"/>
          </p:cNvSpPr>
          <p:nvPr>
            <p:ph idx="1"/>
          </p:nvPr>
        </p:nvSpPr>
        <p:spPr>
          <a:xfrm>
            <a:off x="457200" y="1600201"/>
            <a:ext cx="8229600" cy="1981200"/>
          </a:xfrm>
        </p:spPr>
        <p:txBody>
          <a:bodyPr/>
          <a:lstStyle/>
          <a:p>
            <a:pPr marL="0" indent="0">
              <a:buNone/>
            </a:pPr>
            <a:r>
              <a:rPr lang="en-US" smtClean="0">
                <a:latin typeface="Times New Roman" pitchFamily="18" charset="0"/>
                <a:cs typeface="Times New Roman" pitchFamily="18" charset="0"/>
              </a:rPr>
              <a:t>- Hoa là món ăn tinh thần của con người, tham gia vào các lễ tiệc như: cưới xin, mừng thọ, sinh nhật,…</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088337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81000"/>
            <a:ext cx="8153400" cy="1143000"/>
          </a:xfrm>
          <a:prstGeom prst="rect">
            <a:avLst/>
          </a:prstGeom>
          <a:ln w="3175">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smtClean="0">
                <a:latin typeface="Times New Roman" pitchFamily="18" charset="0"/>
                <a:cs typeface="Times New Roman" pitchFamily="18" charset="0"/>
              </a:rPr>
              <a:t>Một số loại hoa thời vụ :</a:t>
            </a:r>
            <a:r>
              <a:rPr lang="en-US" sz="2400" smtClean="0">
                <a:latin typeface="Times New Roman" pitchFamily="18" charset="0"/>
                <a:cs typeface="Times New Roman" pitchFamily="18" charset="0"/>
              </a:rPr>
              <a:t>sao nhái, dừa cạn, đồng tiền, các loại cúc, xác pháo, mào gà,…..</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0400"/>
            <a:ext cx="4350327" cy="326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102984"/>
            <a:ext cx="4610101" cy="3457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9576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0782"/>
            <a:ext cx="5566743" cy="3713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879706"/>
            <a:ext cx="5257800" cy="2957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5099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7848600" cy="1754326"/>
          </a:xfrm>
          <a:prstGeom prst="rect">
            <a:avLst/>
          </a:prstGeom>
        </p:spPr>
        <p:txBody>
          <a:bodyPr wrap="square">
            <a:spAutoFit/>
          </a:bodyPr>
          <a:lstStyle/>
          <a:p>
            <a:pPr>
              <a:lnSpc>
                <a:spcPct val="150000"/>
              </a:lnSpc>
            </a:pPr>
            <a:r>
              <a:rPr lang="en-US" b="1" smtClean="0">
                <a:latin typeface="Times New Roman" pitchFamily="18" charset="0"/>
                <a:cs typeface="Times New Roman" pitchFamily="18" charset="0"/>
              </a:rPr>
              <a:t>T</a:t>
            </a:r>
            <a:r>
              <a:rPr lang="vi-VN" b="1" smtClean="0">
                <a:latin typeface="Times New Roman" pitchFamily="18" charset="0"/>
                <a:cs typeface="Times New Roman" pitchFamily="18" charset="0"/>
              </a:rPr>
              <a:t>hực </a:t>
            </a:r>
            <a:r>
              <a:rPr lang="vi-VN" b="1">
                <a:latin typeface="Times New Roman" pitchFamily="18" charset="0"/>
                <a:cs typeface="Times New Roman" pitchFamily="18" charset="0"/>
              </a:rPr>
              <a:t>vật lâu năm</a:t>
            </a:r>
            <a:r>
              <a:rPr lang="vi-VN">
                <a:latin typeface="Times New Roman" pitchFamily="18" charset="0"/>
                <a:cs typeface="Times New Roman" pitchFamily="18" charset="0"/>
              </a:rPr>
              <a:t> hay </a:t>
            </a:r>
            <a:r>
              <a:rPr lang="vi-VN" b="1">
                <a:latin typeface="Times New Roman" pitchFamily="18" charset="0"/>
                <a:cs typeface="Times New Roman" pitchFamily="18" charset="0"/>
              </a:rPr>
              <a:t>cây lưu niên</a:t>
            </a:r>
            <a:r>
              <a:rPr lang="vi-VN">
                <a:latin typeface="Times New Roman" pitchFamily="18" charset="0"/>
                <a:cs typeface="Times New Roman" pitchFamily="18" charset="0"/>
              </a:rPr>
              <a:t> (</a:t>
            </a:r>
            <a:r>
              <a:rPr lang="vi-VN" b="1">
                <a:latin typeface="Times New Roman" pitchFamily="18" charset="0"/>
                <a:cs typeface="Times New Roman" pitchFamily="18" charset="0"/>
              </a:rPr>
              <a:t>perennial plant</a:t>
            </a:r>
            <a:r>
              <a:rPr lang="vi-VN">
                <a:latin typeface="Times New Roman" pitchFamily="18" charset="0"/>
                <a:cs typeface="Times New Roman" pitchFamily="18" charset="0"/>
              </a:rPr>
              <a:t>, hay gọi đơn giản là </a:t>
            </a:r>
            <a:r>
              <a:rPr lang="vi-VN" b="1">
                <a:latin typeface="Times New Roman" pitchFamily="18" charset="0"/>
                <a:cs typeface="Times New Roman" pitchFamily="18" charset="0"/>
              </a:rPr>
              <a:t>perennial</a:t>
            </a:r>
            <a:r>
              <a:rPr lang="vi-VN">
                <a:latin typeface="Times New Roman" pitchFamily="18" charset="0"/>
                <a:cs typeface="Times New Roman" pitchFamily="18" charset="0"/>
              </a:rPr>
              <a:t>, bắt nguồn từ tiếng Latinh với "</a:t>
            </a:r>
            <a:r>
              <a:rPr lang="vi-VN" b="1">
                <a:latin typeface="Times New Roman" pitchFamily="18" charset="0"/>
                <a:cs typeface="Times New Roman" pitchFamily="18" charset="0"/>
              </a:rPr>
              <a:t>per</a:t>
            </a:r>
            <a:r>
              <a:rPr lang="vi-VN">
                <a:latin typeface="Times New Roman" pitchFamily="18" charset="0"/>
                <a:cs typeface="Times New Roman" pitchFamily="18" charset="0"/>
              </a:rPr>
              <a:t>" có nghĩa là "</a:t>
            </a:r>
            <a:r>
              <a:rPr lang="vi-VN" b="1">
                <a:latin typeface="Times New Roman" pitchFamily="18" charset="0"/>
                <a:cs typeface="Times New Roman" pitchFamily="18" charset="0"/>
              </a:rPr>
              <a:t>xuyên suốt</a:t>
            </a:r>
            <a:r>
              <a:rPr lang="vi-VN">
                <a:latin typeface="Times New Roman" pitchFamily="18" charset="0"/>
                <a:cs typeface="Times New Roman" pitchFamily="18" charset="0"/>
              </a:rPr>
              <a:t>" và "</a:t>
            </a:r>
            <a:r>
              <a:rPr lang="vi-VN" b="1">
                <a:latin typeface="Times New Roman" pitchFamily="18" charset="0"/>
                <a:cs typeface="Times New Roman" pitchFamily="18" charset="0"/>
              </a:rPr>
              <a:t>annus</a:t>
            </a:r>
            <a:r>
              <a:rPr lang="vi-VN">
                <a:latin typeface="Times New Roman" pitchFamily="18" charset="0"/>
                <a:cs typeface="Times New Roman" pitchFamily="18" charset="0"/>
              </a:rPr>
              <a:t>" có nghĩa là "</a:t>
            </a:r>
            <a:r>
              <a:rPr lang="vi-VN" b="1">
                <a:latin typeface="Times New Roman" pitchFamily="18" charset="0"/>
                <a:cs typeface="Times New Roman" pitchFamily="18" charset="0"/>
              </a:rPr>
              <a:t>năm</a:t>
            </a:r>
            <a:r>
              <a:rPr lang="vi-VN">
                <a:latin typeface="Times New Roman" pitchFamily="18" charset="0"/>
                <a:cs typeface="Times New Roman" pitchFamily="18" charset="0"/>
              </a:rPr>
              <a:t>") là loại </a:t>
            </a:r>
            <a:r>
              <a:rPr lang="vi-VN">
                <a:latin typeface="Times New Roman" pitchFamily="18" charset="0"/>
                <a:cs typeface="Times New Roman" pitchFamily="18" charset="0"/>
                <a:hlinkClick r:id="rId2" tooltip="Thực vật"/>
              </a:rPr>
              <a:t>thực vật</a:t>
            </a:r>
            <a:r>
              <a:rPr lang="vi-VN">
                <a:latin typeface="Times New Roman" pitchFamily="18" charset="0"/>
                <a:cs typeface="Times New Roman" pitchFamily="18" charset="0"/>
              </a:rPr>
              <a:t> sống lâu hơn hai </a:t>
            </a:r>
            <a:r>
              <a:rPr lang="vi-VN">
                <a:latin typeface="Times New Roman" pitchFamily="18" charset="0"/>
                <a:cs typeface="Times New Roman" pitchFamily="18" charset="0"/>
              </a:rPr>
              <a:t>năm</a:t>
            </a:r>
            <a:r>
              <a:rPr lang="vi-VN" smtClean="0">
                <a:latin typeface="Times New Roman" pitchFamily="18" charset="0"/>
                <a:cs typeface="Times New Roman" pitchFamily="18" charset="0"/>
              </a:rPr>
              <a:t>.</a:t>
            </a:r>
            <a:endParaRPr lang="en-US" smtClean="0">
              <a:latin typeface="Times New Roman" pitchFamily="18" charset="0"/>
              <a:cs typeface="Times New Roman" pitchFamily="18" charset="0"/>
            </a:endParaRPr>
          </a:p>
          <a:p>
            <a:pPr>
              <a:lnSpc>
                <a:spcPct val="150000"/>
              </a:lnSpc>
            </a:pPr>
            <a:r>
              <a:rPr lang="en-US" smtClean="0">
                <a:latin typeface="Times New Roman" pitchFamily="18" charset="0"/>
                <a:cs typeface="Times New Roman" pitchFamily="18" charset="0"/>
              </a:rPr>
              <a:t>VD: trang, lài tây, bụt,…</a:t>
            </a:r>
            <a:endParaRPr lang="en-US">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590800"/>
            <a:ext cx="4445000"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7809" y="2590800"/>
            <a:ext cx="4186953" cy="391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4887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82" y="0"/>
            <a:ext cx="4286250" cy="455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7032" y="2501052"/>
            <a:ext cx="4772197" cy="4103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5223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762000"/>
            <a:ext cx="8229600" cy="1981200"/>
          </a:xfrm>
        </p:spPr>
        <p:txBody>
          <a:bodyPr/>
          <a:lstStyle/>
          <a:p>
            <a:pPr marL="0" indent="0">
              <a:buNone/>
            </a:pPr>
            <a:r>
              <a:rPr lang="en-US" smtClean="0">
                <a:latin typeface="Times New Roman" pitchFamily="18" charset="0"/>
                <a:cs typeface="Times New Roman" pitchFamily="18" charset="0"/>
              </a:rPr>
              <a:t>- Căn cứ vào đặc điểm cấu tạo của thân cây: cây thân thảo, cây thân </a:t>
            </a:r>
            <a:r>
              <a:rPr lang="en-US" smtClean="0">
                <a:latin typeface="Times New Roman" pitchFamily="18" charset="0"/>
                <a:cs typeface="Times New Roman" pitchFamily="18" charset="0"/>
              </a:rPr>
              <a:t>gỗ </a:t>
            </a:r>
            <a:r>
              <a:rPr lang="en-US" smtClean="0">
                <a:latin typeface="Times New Roman" pitchFamily="18" charset="0"/>
                <a:cs typeface="Times New Roman" pitchFamily="18" charset="0"/>
              </a:rPr>
              <a:t>bụi, thân leo, cây sống dưới nước, cây thân mềm,…</a:t>
            </a:r>
          </a:p>
        </p:txBody>
      </p:sp>
    </p:spTree>
    <p:extLst>
      <p:ext uri="{BB962C8B-B14F-4D97-AF65-F5344CB8AC3E}">
        <p14:creationId xmlns:p14="http://schemas.microsoft.com/office/powerpoint/2010/main" val="2061494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0782"/>
            <a:ext cx="4322618" cy="432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066800" y="4495800"/>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Anh thảo</a:t>
            </a:r>
            <a:endParaRPr lang="en-US" b="1" smtClean="0">
              <a:latin typeface="Times New Roman" pitchFamily="18" charset="0"/>
              <a:cs typeface="Times New Roman" pitchFamily="18" charset="0"/>
            </a:endParaRP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04800"/>
            <a:ext cx="3676650" cy="308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5153025" y="3699164"/>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Phong lữ</a:t>
            </a:r>
            <a:endParaRPr lang="en-US" b="1" smtClean="0">
              <a:latin typeface="Times New Roman" pitchFamily="18" charset="0"/>
              <a:cs typeface="Times New Roman" pitchFamily="18" charset="0"/>
            </a:endParaRPr>
          </a:p>
        </p:txBody>
      </p:sp>
    </p:spTree>
    <p:extLst>
      <p:ext uri="{BB962C8B-B14F-4D97-AF65-F5344CB8AC3E}">
        <p14:creationId xmlns:p14="http://schemas.microsoft.com/office/powerpoint/2010/main" val="3073198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345" y="1295400"/>
            <a:ext cx="4495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42109" y="6019800"/>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Hoa hồng</a:t>
            </a:r>
            <a:endParaRPr lang="en-US" b="1" smtClean="0">
              <a:latin typeface="Times New Roman" pitchFamily="18" charset="0"/>
              <a:cs typeface="Times New Roman" pitchFamily="18" charset="0"/>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21673"/>
            <a:ext cx="4322295"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552047" y="3352800"/>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Bướm hồng</a:t>
            </a:r>
            <a:endParaRPr lang="en-US" b="1" smtClean="0">
              <a:latin typeface="Times New Roman" pitchFamily="18" charset="0"/>
              <a:cs typeface="Times New Roman" pitchFamily="18" charset="0"/>
            </a:endParaRPr>
          </a:p>
        </p:txBody>
      </p:sp>
    </p:spTree>
    <p:extLst>
      <p:ext uri="{BB962C8B-B14F-4D97-AF65-F5344CB8AC3E}">
        <p14:creationId xmlns:p14="http://schemas.microsoft.com/office/powerpoint/2010/main" val="3399355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1680"/>
            <a:ext cx="4315691" cy="3203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76200"/>
            <a:ext cx="4714875"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257800" y="3581400"/>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Hoa sen</a:t>
            </a:r>
            <a:endParaRPr lang="en-US" b="1" smtClean="0">
              <a:latin typeface="Times New Roman" pitchFamily="18" charset="0"/>
              <a:cs typeface="Times New Roman" pitchFamily="18" charset="0"/>
            </a:endParaRPr>
          </a:p>
        </p:txBody>
      </p:sp>
      <p:sp>
        <p:nvSpPr>
          <p:cNvPr id="7" name="Rectangle 6"/>
          <p:cNvSpPr/>
          <p:nvPr/>
        </p:nvSpPr>
        <p:spPr>
          <a:xfrm>
            <a:off x="1094509" y="5181600"/>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Hoa súng</a:t>
            </a:r>
            <a:endParaRPr lang="en-US" b="1" smtClean="0">
              <a:latin typeface="Times New Roman" pitchFamily="18" charset="0"/>
              <a:cs typeface="Times New Roman" pitchFamily="18" charset="0"/>
            </a:endParaRPr>
          </a:p>
        </p:txBody>
      </p:sp>
    </p:spTree>
    <p:extLst>
      <p:ext uri="{BB962C8B-B14F-4D97-AF65-F5344CB8AC3E}">
        <p14:creationId xmlns:p14="http://schemas.microsoft.com/office/powerpoint/2010/main" val="2019612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927"/>
            <a:ext cx="4800600"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3679248"/>
            <a:ext cx="4762500"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524000" y="5486400"/>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Hoa dạ yên thảo</a:t>
            </a:r>
            <a:endParaRPr lang="en-US" b="1" smtClean="0">
              <a:latin typeface="Times New Roman" pitchFamily="18" charset="0"/>
              <a:cs typeface="Times New Roman" pitchFamily="18" charset="0"/>
            </a:endParaRPr>
          </a:p>
        </p:txBody>
      </p:sp>
      <p:sp>
        <p:nvSpPr>
          <p:cNvPr id="7" name="Rectangle 6"/>
          <p:cNvSpPr/>
          <p:nvPr/>
        </p:nvSpPr>
        <p:spPr>
          <a:xfrm>
            <a:off x="5181600" y="1197552"/>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Hoa mười giờ</a:t>
            </a:r>
            <a:endParaRPr lang="en-US" b="1" smtClean="0">
              <a:latin typeface="Times New Roman" pitchFamily="18" charset="0"/>
              <a:cs typeface="Times New Roman" pitchFamily="18" charset="0"/>
            </a:endParaRPr>
          </a:p>
        </p:txBody>
      </p:sp>
    </p:spTree>
    <p:extLst>
      <p:ext uri="{BB962C8B-B14F-4D97-AF65-F5344CB8AC3E}">
        <p14:creationId xmlns:p14="http://schemas.microsoft.com/office/powerpoint/2010/main" val="33871049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
            <a:ext cx="4876800"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8393" y="3657600"/>
            <a:ext cx="4767898" cy="318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447800" y="4946072"/>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Hoa thiên lý</a:t>
            </a:r>
            <a:endParaRPr lang="en-US" b="1" smtClean="0">
              <a:latin typeface="Times New Roman" pitchFamily="18" charset="0"/>
              <a:cs typeface="Times New Roman" pitchFamily="18" charset="0"/>
            </a:endParaRPr>
          </a:p>
        </p:txBody>
      </p:sp>
      <p:sp>
        <p:nvSpPr>
          <p:cNvPr id="7" name="Rectangle 6"/>
          <p:cNvSpPr/>
          <p:nvPr/>
        </p:nvSpPr>
        <p:spPr>
          <a:xfrm>
            <a:off x="5105400" y="1428750"/>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Hoa sử quân tử</a:t>
            </a:r>
            <a:endParaRPr lang="en-US" b="1" smtClean="0">
              <a:latin typeface="Times New Roman" pitchFamily="18" charset="0"/>
              <a:cs typeface="Times New Roman" pitchFamily="18" charset="0"/>
            </a:endParaRPr>
          </a:p>
        </p:txBody>
      </p:sp>
    </p:spTree>
    <p:extLst>
      <p:ext uri="{BB962C8B-B14F-4D97-AF65-F5344CB8AC3E}">
        <p14:creationId xmlns:p14="http://schemas.microsoft.com/office/powerpoint/2010/main" val="2816983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418" y="759022"/>
            <a:ext cx="4152900" cy="4203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76600" y="5417127"/>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Hoa trong đám cưới</a:t>
            </a:r>
            <a:endParaRPr lang="en-US" b="1">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727" y="772391"/>
            <a:ext cx="4091898" cy="417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18206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3400" y="609600"/>
            <a:ext cx="8229600" cy="4343400"/>
          </a:xfrm>
        </p:spPr>
        <p:txBody>
          <a:bodyPr>
            <a:normAutofit/>
          </a:bodyPr>
          <a:lstStyle/>
          <a:p>
            <a:pPr marL="0" indent="0">
              <a:buNone/>
            </a:pPr>
            <a:r>
              <a:rPr lang="en-US" smtClean="0">
                <a:latin typeface="Times New Roman" pitchFamily="18" charset="0"/>
                <a:cs typeface="Times New Roman" pitchFamily="18" charset="0"/>
              </a:rPr>
              <a:t>2. Cây cảnh: </a:t>
            </a:r>
            <a:r>
              <a:rPr lang="en-US" smtClean="0">
                <a:latin typeface="Times New Roman" pitchFamily="18" charset="0"/>
                <a:cs typeface="Times New Roman" pitchFamily="18" charset="0"/>
              </a:rPr>
              <a:t>Gồm </a:t>
            </a:r>
            <a:r>
              <a:rPr lang="en-US" smtClean="0">
                <a:latin typeface="Times New Roman" pitchFamily="18" charset="0"/>
                <a:cs typeface="Times New Roman" pitchFamily="18" charset="0"/>
              </a:rPr>
              <a:t>3 </a:t>
            </a:r>
            <a:r>
              <a:rPr lang="en-US" smtClean="0">
                <a:latin typeface="Times New Roman" pitchFamily="18" charset="0"/>
                <a:cs typeface="Times New Roman" pitchFamily="18" charset="0"/>
              </a:rPr>
              <a:t>loại</a:t>
            </a:r>
          </a:p>
          <a:p>
            <a:pPr marL="0" indent="0">
              <a:buNone/>
            </a:pPr>
            <a:endParaRPr lang="en-US" smtClean="0">
              <a:latin typeface="Times New Roman" pitchFamily="18" charset="0"/>
              <a:cs typeface="Times New Roman" pitchFamily="18" charset="0"/>
            </a:endParaRPr>
          </a:p>
          <a:p>
            <a:pPr>
              <a:buFontTx/>
              <a:buChar char="-"/>
            </a:pPr>
            <a:r>
              <a:rPr lang="en-US" smtClean="0">
                <a:latin typeface="Times New Roman" pitchFamily="18" charset="0"/>
                <a:cs typeface="Times New Roman" pitchFamily="18" charset="0"/>
              </a:rPr>
              <a:t>Cây </a:t>
            </a:r>
            <a:r>
              <a:rPr lang="en-US" smtClean="0">
                <a:latin typeface="Times New Roman" pitchFamily="18" charset="0"/>
                <a:cs typeface="Times New Roman" pitchFamily="18" charset="0"/>
              </a:rPr>
              <a:t>cảnh tự </a:t>
            </a:r>
            <a:r>
              <a:rPr lang="en-US" smtClean="0">
                <a:latin typeface="Times New Roman" pitchFamily="18" charset="0"/>
                <a:cs typeface="Times New Roman" pitchFamily="18" charset="0"/>
              </a:rPr>
              <a:t>nhiên</a:t>
            </a:r>
          </a:p>
          <a:p>
            <a:pPr>
              <a:buFontTx/>
              <a:buChar char="-"/>
            </a:pPr>
            <a:endParaRPr lang="en-US" smtClean="0">
              <a:latin typeface="Times New Roman" pitchFamily="18" charset="0"/>
              <a:cs typeface="Times New Roman" pitchFamily="18" charset="0"/>
            </a:endParaRPr>
          </a:p>
          <a:p>
            <a:pPr>
              <a:buFontTx/>
              <a:buChar char="-"/>
            </a:pPr>
            <a:r>
              <a:rPr lang="en-US" smtClean="0">
                <a:latin typeface="Times New Roman" pitchFamily="18" charset="0"/>
                <a:cs typeface="Times New Roman" pitchFamily="18" charset="0"/>
              </a:rPr>
              <a:t>Cây dáng</a:t>
            </a:r>
          </a:p>
          <a:p>
            <a:pPr>
              <a:buFontTx/>
              <a:buChar char="-"/>
            </a:pPr>
            <a:endParaRPr lang="en-US" smtClean="0">
              <a:latin typeface="Times New Roman" pitchFamily="18" charset="0"/>
              <a:cs typeface="Times New Roman" pitchFamily="18" charset="0"/>
            </a:endParaRPr>
          </a:p>
          <a:p>
            <a:pPr>
              <a:buFontTx/>
              <a:buChar char="-"/>
            </a:pPr>
            <a:r>
              <a:rPr lang="en-US">
                <a:latin typeface="Times New Roman" pitchFamily="18" charset="0"/>
                <a:cs typeface="Times New Roman" pitchFamily="18" charset="0"/>
              </a:rPr>
              <a:t>C</a:t>
            </a:r>
            <a:r>
              <a:rPr lang="en-US" smtClean="0">
                <a:latin typeface="Times New Roman" pitchFamily="18" charset="0"/>
                <a:cs typeface="Times New Roman" pitchFamily="18" charset="0"/>
              </a:rPr>
              <a:t>ây </a:t>
            </a:r>
            <a:r>
              <a:rPr lang="en-US" smtClean="0">
                <a:latin typeface="Times New Roman" pitchFamily="18" charset="0"/>
                <a:cs typeface="Times New Roman" pitchFamily="18" charset="0"/>
              </a:rPr>
              <a:t>thế</a:t>
            </a:r>
          </a:p>
        </p:txBody>
      </p:sp>
    </p:spTree>
    <p:extLst>
      <p:ext uri="{BB962C8B-B14F-4D97-AF65-F5344CB8AC3E}">
        <p14:creationId xmlns:p14="http://schemas.microsoft.com/office/powerpoint/2010/main" val="2889808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33400" y="609600"/>
            <a:ext cx="8229600" cy="1066800"/>
          </a:xfrm>
        </p:spPr>
        <p:txBody>
          <a:bodyPr/>
          <a:lstStyle/>
          <a:p>
            <a:pPr marL="0" indent="0">
              <a:buNone/>
            </a:pPr>
            <a:r>
              <a:rPr lang="en-US" smtClean="0">
                <a:latin typeface="Times New Roman" pitchFamily="18" charset="0"/>
                <a:cs typeface="Times New Roman" pitchFamily="18" charset="0"/>
              </a:rPr>
              <a:t>- Cây cảnh tự nhiên: có sẵn trong tự nhiên</a:t>
            </a:r>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2514600"/>
            <a:ext cx="4524374" cy="3009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2057400"/>
            <a:ext cx="36576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39236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81000" y="1447800"/>
            <a:ext cx="8229600" cy="1981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mtClean="0">
                <a:latin typeface="Times New Roman" pitchFamily="18" charset="0"/>
                <a:cs typeface="Times New Roman" pitchFamily="18" charset="0"/>
              </a:rPr>
              <a:t>- Cây dáng: là một loại cây mà người ta chỉ chú ý đến dáng vẻ của nó</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479100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71055" y="457200"/>
            <a:ext cx="8229600"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mtClean="0">
                <a:latin typeface="Times New Roman" pitchFamily="18" charset="0"/>
                <a:cs typeface="Times New Roman" pitchFamily="18" charset="0"/>
              </a:rPr>
              <a:t>Cây dáng trực</a:t>
            </a:r>
            <a:endParaRPr lang="en-US">
              <a:latin typeface="Times New Roman" pitchFamily="18" charset="0"/>
              <a:cs typeface="Times New Roman" pitchFamily="18"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27" y="1827068"/>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427018"/>
            <a:ext cx="4610100" cy="4610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990600" y="5827568"/>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Trực quân tử</a:t>
            </a:r>
            <a:endParaRPr lang="en-US" b="1" smtClean="0">
              <a:latin typeface="Times New Roman" pitchFamily="18" charset="0"/>
              <a:cs typeface="Times New Roman" pitchFamily="18" charset="0"/>
            </a:endParaRPr>
          </a:p>
        </p:txBody>
      </p:sp>
      <p:sp>
        <p:nvSpPr>
          <p:cNvPr id="6" name="Rectangle 5"/>
          <p:cNvSpPr/>
          <p:nvPr/>
        </p:nvSpPr>
        <p:spPr>
          <a:xfrm>
            <a:off x="5715000" y="6049241"/>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Trực lắc</a:t>
            </a:r>
            <a:endParaRPr lang="en-US" b="1" smtClean="0">
              <a:latin typeface="Times New Roman" pitchFamily="18" charset="0"/>
              <a:cs typeface="Times New Roman" pitchFamily="18" charset="0"/>
            </a:endParaRPr>
          </a:p>
        </p:txBody>
      </p:sp>
    </p:spTree>
    <p:extLst>
      <p:ext uri="{BB962C8B-B14F-4D97-AF65-F5344CB8AC3E}">
        <p14:creationId xmlns:p14="http://schemas.microsoft.com/office/powerpoint/2010/main" val="32162232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37374"/>
            <a:ext cx="4793226"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ontent Placeholder 2"/>
          <p:cNvSpPr txBox="1">
            <a:spLocks/>
          </p:cNvSpPr>
          <p:nvPr/>
        </p:nvSpPr>
        <p:spPr>
          <a:xfrm>
            <a:off x="471055" y="457200"/>
            <a:ext cx="8229600"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mtClean="0">
                <a:latin typeface="Times New Roman" pitchFamily="18" charset="0"/>
                <a:cs typeface="Times New Roman" pitchFamily="18" charset="0"/>
              </a:rPr>
              <a:t>Cây dáng siêu</a:t>
            </a:r>
            <a:endParaRPr lang="en-US">
              <a:latin typeface="Times New Roman" pitchFamily="18" charset="0"/>
              <a:cs typeface="Times New Roman" pitchFamily="18" charset="0"/>
            </a:endParaRP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8355" y="1510145"/>
            <a:ext cx="3162300" cy="3889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5724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71055" y="304800"/>
            <a:ext cx="8229600"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mtClean="0">
                <a:latin typeface="Times New Roman" pitchFamily="18" charset="0"/>
                <a:cs typeface="Times New Roman" pitchFamily="18" charset="0"/>
              </a:rPr>
              <a:t>Cây dáng hoành</a:t>
            </a:r>
            <a:endParaRPr lang="en-US">
              <a:latin typeface="Times New Roman" pitchFamily="18" charset="0"/>
              <a:cs typeface="Times New Roman" pitchFamily="18" charset="0"/>
            </a:endParaRPr>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18" y="914400"/>
            <a:ext cx="4800600" cy="3076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399" y="3430602"/>
            <a:ext cx="4433455" cy="3325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42750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685800" y="381000"/>
            <a:ext cx="8229600" cy="762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mtClean="0">
                <a:latin typeface="Times New Roman" pitchFamily="18" charset="0"/>
                <a:cs typeface="Times New Roman" pitchFamily="18" charset="0"/>
              </a:rPr>
              <a:t>Cây dáng huyền</a:t>
            </a:r>
            <a:endParaRPr lang="en-US">
              <a:latin typeface="Times New Roman" pitchFamily="18" charset="0"/>
              <a:cs typeface="Times New Roman" pitchFamily="18" charset="0"/>
            </a:endParaRPr>
          </a:p>
        </p:txBody>
      </p:sp>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1493043"/>
            <a:ext cx="4533900" cy="453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6287" y="1747837"/>
            <a:ext cx="4329113" cy="402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52384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09600" y="1828800"/>
            <a:ext cx="8229600" cy="2209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mtClean="0">
                <a:latin typeface="Times New Roman" pitchFamily="18" charset="0"/>
                <a:cs typeface="Times New Roman" pitchFamily="18" charset="0"/>
              </a:rPr>
              <a:t>- Cây thế: là loại cây cổ thụ, lùn nhưng phải duy trì tỷ lệ cân đối giữa các bộ phận của cây (thân, lá, rễ). Cây thế trong chậu còn gọi là Bonsai</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701468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574964"/>
            <a:ext cx="8454466" cy="5867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4063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160"/>
            <a:ext cx="7696200" cy="6678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5412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38100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857500" y="5708072"/>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Hoa chúc mừng</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231775"/>
            <a:ext cx="4239695"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601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1"/>
            <a:ext cx="4673599"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543300"/>
            <a:ext cx="4181475" cy="3136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88744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09600"/>
            <a:ext cx="4343400" cy="5454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609600"/>
            <a:ext cx="3833496" cy="577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396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4476750"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791790"/>
            <a:ext cx="3907023" cy="428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469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3604054"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25582"/>
            <a:ext cx="3886200" cy="583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640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a:latin typeface="Times New Roman" pitchFamily="18" charset="0"/>
                <a:cs typeface="Times New Roman" pitchFamily="18" charset="0"/>
              </a:rPr>
              <a:t>Câu hỏi kiểm tra:</a:t>
            </a:r>
            <a:br>
              <a:rPr lang="en-US" sz="2800" b="1">
                <a:latin typeface="Times New Roman" pitchFamily="18" charset="0"/>
                <a:cs typeface="Times New Roman" pitchFamily="18" charset="0"/>
              </a:rPr>
            </a:br>
            <a:r>
              <a:rPr lang="en-US" sz="2000" b="1">
                <a:solidFill>
                  <a:srgbClr val="FF0000"/>
                </a:solidFill>
                <a:latin typeface="Times New Roman" pitchFamily="18" charset="0"/>
                <a:cs typeface="Times New Roman" pitchFamily="18" charset="0"/>
              </a:rPr>
              <a:t>Các em tham khảo trong bài học và trên internet để trả lời nhé</a:t>
            </a:r>
            <a:r>
              <a:rPr lang="en-US" sz="2000">
                <a:latin typeface="Times New Roman" pitchFamily="18" charset="0"/>
                <a:cs typeface="Times New Roman" pitchFamily="18" charset="0"/>
              </a:rPr>
              <a:t>.</a:t>
            </a:r>
            <a:endParaRPr lang="en-US" sz="2000">
              <a:latin typeface="Times New Roman" pitchFamily="18" charset="0"/>
              <a:cs typeface="Times New Roman" pitchFamily="18" charset="0"/>
            </a:endParaRPr>
          </a:p>
        </p:txBody>
      </p:sp>
      <p:sp>
        <p:nvSpPr>
          <p:cNvPr id="3" name="Content Placeholder 2"/>
          <p:cNvSpPr>
            <a:spLocks noGrp="1"/>
          </p:cNvSpPr>
          <p:nvPr>
            <p:ph idx="1"/>
          </p:nvPr>
        </p:nvSpPr>
        <p:spPr>
          <a:xfrm>
            <a:off x="457200" y="1676400"/>
            <a:ext cx="8229600" cy="4800600"/>
          </a:xfrm>
        </p:spPr>
        <p:txBody>
          <a:bodyPr>
            <a:normAutofit fontScale="92500" lnSpcReduction="20000"/>
          </a:bodyPr>
          <a:lstStyle/>
          <a:p>
            <a:pPr marL="514350" indent="-514350">
              <a:buAutoNum type="arabicPeriod"/>
            </a:pPr>
            <a:r>
              <a:rPr lang="en-US" smtClean="0">
                <a:latin typeface="Times New Roman" pitchFamily="18" charset="0"/>
                <a:cs typeface="Times New Roman" pitchFamily="18" charset="0"/>
              </a:rPr>
              <a:t>Kể tên một số (ít nhất là 3) làng chuyên canh hoa ở nước ta ( tên, ở đâu, loại hoa chủ yếu trồng) </a:t>
            </a:r>
          </a:p>
          <a:p>
            <a:pPr marL="0" indent="0">
              <a:buNone/>
            </a:pPr>
            <a:r>
              <a:rPr lang="en-US" smtClean="0">
                <a:latin typeface="Times New Roman" pitchFamily="18" charset="0"/>
                <a:cs typeface="Times New Roman" pitchFamily="18" charset="0"/>
              </a:rPr>
              <a:t>2. Nước sản xuất hoa và xuất khẩu hoa đứng đầu thế giới là nước nào? Loại hoa chủ yếu trồng?</a:t>
            </a:r>
          </a:p>
          <a:p>
            <a:pPr marL="0" indent="0">
              <a:buNone/>
            </a:pPr>
            <a:r>
              <a:rPr lang="en-US" smtClean="0">
                <a:latin typeface="Times New Roman" pitchFamily="18" charset="0"/>
                <a:cs typeface="Times New Roman" pitchFamily="18" charset="0"/>
              </a:rPr>
              <a:t>3. Ngoài Colombia còn nước nào xuất khẩu hoa lớn tiếp theo vào thị trường Mỹ?</a:t>
            </a:r>
          </a:p>
          <a:p>
            <a:pPr marL="0" indent="0">
              <a:buNone/>
            </a:pPr>
            <a:r>
              <a:rPr lang="en-US" smtClean="0">
                <a:latin typeface="Times New Roman" pitchFamily="18" charset="0"/>
                <a:cs typeface="Times New Roman" pitchFamily="18" charset="0"/>
              </a:rPr>
              <a:t>4. Việt Nam đã xuất khẩu được loại hoa nào ra thế giới chưa? Kể tên? Khó khăn của Việt Nam khi xuất khẩu hoa là gì?</a:t>
            </a:r>
          </a:p>
          <a:p>
            <a:pPr marL="0" indent="0">
              <a:buNone/>
            </a:pPr>
            <a:r>
              <a:rPr lang="en-US" smtClean="0">
                <a:latin typeface="Times New Roman" pitchFamily="18" charset="0"/>
                <a:cs typeface="Times New Roman" pitchFamily="18" charset="0"/>
              </a:rPr>
              <a:t>5. Kể tên vài nơi trồng hoa ở quận 9? Loại hoa trồng chủ yếu?</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249670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ần 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145" y="609600"/>
            <a:ext cx="3333750"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57500" y="5708072"/>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Hoa chia buồn</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609600"/>
            <a:ext cx="3333750" cy="476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462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8600"/>
            <a:ext cx="7766756"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971800" y="5417126"/>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Làng hoa</a:t>
            </a:r>
          </a:p>
        </p:txBody>
      </p:sp>
    </p:spTree>
    <p:extLst>
      <p:ext uri="{BB962C8B-B14F-4D97-AF65-F5344CB8AC3E}">
        <p14:creationId xmlns:p14="http://schemas.microsoft.com/office/powerpoint/2010/main" val="3206609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85800" y="2286000"/>
            <a:ext cx="8229600" cy="1905000"/>
          </a:xfrm>
        </p:spPr>
        <p:txBody>
          <a:bodyPr/>
          <a:lstStyle/>
          <a:p>
            <a:pPr marL="0" indent="0">
              <a:buNone/>
            </a:pPr>
            <a:r>
              <a:rPr lang="en-US" smtClean="0">
                <a:latin typeface="Times New Roman" pitchFamily="18" charset="0"/>
                <a:cs typeface="Times New Roman" pitchFamily="18" charset="0"/>
              </a:rPr>
              <a:t>- Hoa, cây cảnh là mặt hàng xuất khẩu đem lại giá trị kinh tế cao cho nhiều quốc gia</a:t>
            </a:r>
            <a:endParaRPr lang="en-US">
              <a:latin typeface="Times New Roman" pitchFamily="18" charset="0"/>
              <a:cs typeface="Times New Roman" pitchFamily="18" charset="0"/>
            </a:endParaRPr>
          </a:p>
        </p:txBody>
      </p:sp>
      <p:sp>
        <p:nvSpPr>
          <p:cNvPr id="5" name="Title 1"/>
          <p:cNvSpPr>
            <a:spLocks noGrp="1"/>
          </p:cNvSpPr>
          <p:nvPr>
            <p:ph type="title"/>
          </p:nvPr>
        </p:nvSpPr>
        <p:spPr>
          <a:xfrm>
            <a:off x="533400" y="838200"/>
            <a:ext cx="8229600" cy="1020762"/>
          </a:xfrm>
        </p:spPr>
        <p:txBody>
          <a:bodyPr>
            <a:normAutofit/>
          </a:bodyPr>
          <a:lstStyle/>
          <a:p>
            <a:r>
              <a:rPr lang="en-US" smtClean="0">
                <a:latin typeface="Times New Roman" pitchFamily="18" charset="0"/>
                <a:cs typeface="Times New Roman" pitchFamily="18" charset="0"/>
              </a:rPr>
              <a:t>I. Vai trò và giá trị kinh tế:</a:t>
            </a: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3903161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5257800" cy="3434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667125"/>
            <a:ext cx="5105400" cy="319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914400" y="4957762"/>
            <a:ext cx="2667000" cy="609600"/>
          </a:xfrm>
          <a:prstGeom prst="rect">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lang="en-US" b="1" smtClean="0">
                <a:latin typeface="Times New Roman" pitchFamily="18" charset="0"/>
                <a:cs typeface="Times New Roman" pitchFamily="18" charset="0"/>
              </a:rPr>
              <a:t>Xuất khẩu hoa</a:t>
            </a:r>
          </a:p>
        </p:txBody>
      </p:sp>
    </p:spTree>
    <p:extLst>
      <p:ext uri="{BB962C8B-B14F-4D97-AF65-F5344CB8AC3E}">
        <p14:creationId xmlns:p14="http://schemas.microsoft.com/office/powerpoint/2010/main" val="1849828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381000" y="762000"/>
            <a:ext cx="8229600" cy="9525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mtClean="0">
                <a:latin typeface="Times New Roman" pitchFamily="18" charset="0"/>
                <a:cs typeface="Times New Roman" pitchFamily="18" charset="0"/>
              </a:rPr>
              <a:t>VD: Một số nước xuất khẩu hoa trên thế giới:</a:t>
            </a:r>
            <a:endParaRPr lang="en-US">
              <a:latin typeface="Times New Roman" pitchFamily="18" charset="0"/>
              <a:cs typeface="Times New Roman" pitchFamily="18" charset="0"/>
            </a:endParaRPr>
          </a:p>
        </p:txBody>
      </p:sp>
      <p:sp>
        <p:nvSpPr>
          <p:cNvPr id="3" name="Rectangle 2"/>
          <p:cNvSpPr/>
          <p:nvPr/>
        </p:nvSpPr>
        <p:spPr>
          <a:xfrm>
            <a:off x="381000" y="1551709"/>
            <a:ext cx="8229600" cy="1631216"/>
          </a:xfrm>
          <a:prstGeom prst="rect">
            <a:avLst/>
          </a:prstGeom>
        </p:spPr>
        <p:txBody>
          <a:bodyPr wrap="square">
            <a:spAutoFit/>
          </a:bodyPr>
          <a:lstStyle/>
          <a:p>
            <a:r>
              <a:rPr lang="vi-VN" sz="2000" smtClean="0">
                <a:latin typeface="+mj-lt"/>
              </a:rPr>
              <a:t>Colombia là quốc gia cung cấp hoa hàng đầu cho thị trường Mỹ và lớn thứ hai trên thế giới sau Hà Lan. </a:t>
            </a:r>
            <a:r>
              <a:rPr lang="en-US" sz="2000" smtClean="0">
                <a:latin typeface="Times New Roman" pitchFamily="18" charset="0"/>
                <a:cs typeface="Times New Roman" pitchFamily="18" charset="0"/>
              </a:rPr>
              <a:t>Chủ yếu hoa hồng</a:t>
            </a:r>
          </a:p>
          <a:p>
            <a:r>
              <a:rPr lang="vi-VN" sz="2000" smtClean="0">
                <a:latin typeface="+mj-lt"/>
              </a:rPr>
              <a:t>Phần lớn hoa của quốc gia Nam Mỹ này được phục vụ cho dịp lễ </a:t>
            </a:r>
            <a:r>
              <a:rPr lang="vi-VN" sz="2000" b="1" smtClean="0">
                <a:latin typeface="+mj-lt"/>
              </a:rPr>
              <a:t>Valentine</a:t>
            </a:r>
            <a:r>
              <a:rPr lang="vi-VN" sz="2000" smtClean="0">
                <a:latin typeface="+mj-lt"/>
              </a:rPr>
              <a:t> trên thế giới. Kim ngạch xuất khẩu hoa của Colombia mỗi năm đạt khoảng </a:t>
            </a:r>
            <a:r>
              <a:rPr lang="vi-VN" sz="2000" b="1" smtClean="0">
                <a:latin typeface="+mj-lt"/>
              </a:rPr>
              <a:t>1,5 tỷ USD.</a:t>
            </a:r>
            <a:endParaRPr lang="en-US" sz="2000" b="1">
              <a:latin typeface="+mj-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3429000"/>
            <a:ext cx="571500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40807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TotalTime>
  <Words>845</Words>
  <Application>Microsoft Office PowerPoint</Application>
  <PresentationFormat>On-screen Show (4:3)</PresentationFormat>
  <Paragraphs>73</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BÀI 26:</vt:lpstr>
      <vt:lpstr>I. Vai trò và giá trị kinh tế:</vt:lpstr>
      <vt:lpstr>PowerPoint Presentation</vt:lpstr>
      <vt:lpstr>PowerPoint Presentation</vt:lpstr>
      <vt:lpstr>PowerPoint Presentation</vt:lpstr>
      <vt:lpstr>PowerPoint Presentation</vt:lpstr>
      <vt:lpstr>I. Vai trò và giá trị kinh tế:</vt:lpstr>
      <vt:lpstr>PowerPoint Presentation</vt:lpstr>
      <vt:lpstr>PowerPoint Presentation</vt:lpstr>
      <vt:lpstr>PowerPoint Presentation</vt:lpstr>
      <vt:lpstr>I. Vai trò và giá trị kinh tế: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Phân loại hoa và cây cảnh: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hỏi kiểm tra: Các em tham khảo trong bài học và trên internet để trả lời nhé.</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26:</dc:title>
  <dc:creator>Diem Thuy</dc:creator>
  <cp:lastModifiedBy>Diem Thuy</cp:lastModifiedBy>
  <cp:revision>21</cp:revision>
  <dcterms:created xsi:type="dcterms:W3CDTF">2020-04-05T01:56:58Z</dcterms:created>
  <dcterms:modified xsi:type="dcterms:W3CDTF">2020-04-05T14:29:16Z</dcterms:modified>
</cp:coreProperties>
</file>